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4" r:id="rId2"/>
    <p:sldId id="266" r:id="rId3"/>
    <p:sldId id="285" r:id="rId4"/>
    <p:sldId id="268" r:id="rId5"/>
    <p:sldId id="284" r:id="rId6"/>
    <p:sldId id="287" r:id="rId7"/>
    <p:sldId id="288" r:id="rId8"/>
    <p:sldId id="289" r:id="rId9"/>
    <p:sldId id="283" r:id="rId10"/>
    <p:sldId id="270" r:id="rId11"/>
    <p:sldId id="290" r:id="rId12"/>
    <p:sldId id="282" r:id="rId13"/>
    <p:sldId id="271" r:id="rId14"/>
    <p:sldId id="273" r:id="rId15"/>
    <p:sldId id="277" r:id="rId16"/>
    <p:sldId id="278" r:id="rId17"/>
    <p:sldId id="279" r:id="rId18"/>
    <p:sldId id="280" r:id="rId19"/>
    <p:sldId id="281" r:id="rId20"/>
    <p:sldId id="269" r:id="rId21"/>
    <p:sldId id="272" r:id="rId22"/>
  </p:sldIdLst>
  <p:sldSz cx="9144000" cy="6858000" type="screen4x3"/>
  <p:notesSz cx="6858000" cy="9144000"/>
  <p:defaultTextStyle>
    <a:defPPr>
      <a:defRPr lang="en-I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33"/>
    <a:srgbClr val="00CC00"/>
    <a:srgbClr val="336600"/>
    <a:srgbClr val="003300"/>
    <a:srgbClr val="006600"/>
    <a:srgbClr val="808000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71" autoAdjust="0"/>
  </p:normalViewPr>
  <p:slideViewPr>
    <p:cSldViewPr>
      <p:cViewPr>
        <p:scale>
          <a:sx n="100" d="100"/>
          <a:sy n="100" d="100"/>
        </p:scale>
        <p:origin x="-12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AFA497-724B-47CB-A0AD-7E683836F94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686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noProof="0" smtClean="0"/>
              <a:t>Click to edit Master text styles</a:t>
            </a:r>
          </a:p>
          <a:p>
            <a:pPr lvl="1"/>
            <a:r>
              <a:rPr lang="en-IE" noProof="0" smtClean="0"/>
              <a:t>Second level</a:t>
            </a:r>
          </a:p>
          <a:p>
            <a:pPr lvl="2"/>
            <a:r>
              <a:rPr lang="en-IE" noProof="0" smtClean="0"/>
              <a:t>Third level</a:t>
            </a:r>
          </a:p>
          <a:p>
            <a:pPr lvl="3"/>
            <a:r>
              <a:rPr lang="en-IE" noProof="0" smtClean="0"/>
              <a:t>Fourth level</a:t>
            </a:r>
          </a:p>
          <a:p>
            <a:pPr lvl="4"/>
            <a:r>
              <a:rPr lang="en-IE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564A2E-8D9F-4F2D-8176-BC3E00DC2E3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68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0BB3D7D-E0A2-4829-89C3-575B75ECB9E8}" type="slidenum">
              <a:rPr lang="en-GB" sz="1200" smtClean="0">
                <a:solidFill>
                  <a:srgbClr val="000000"/>
                </a:solidFill>
              </a:rPr>
              <a:pPr/>
              <a:t>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Provide name of demo, name of presenter (and affiliation DCU, TCD, UL, UCD )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Only display your relevant track logo(s) – remove the others.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Affiliate demo presenters (Cultura, AXES, etc) – add your project logo.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Introduce yourself and give the reviewers a one/two sentence synopsis of what you are demo’ing today. 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Affiliate demo presenters – mention the affiliated project that you are representing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Highlight  cross-CNGL collaboration if relevant….e.g.,  ‘ this demo is a collaborative effort between researchers from Dublin City University and Trinity College Dublin.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5CB9F62-E7BD-451B-BF1F-A495E77B32DE}" type="slidenum">
              <a:rPr lang="en-GB" sz="1200" smtClean="0"/>
              <a:pPr/>
              <a:t>2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7EC883-41E7-4844-ABD4-F3F67696DCA0}" type="slidenum">
              <a:rPr lang="en-GB" sz="1200" smtClean="0"/>
              <a:pPr/>
              <a:t>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D504353-63EB-42BE-AB38-980EE3DCD656}" type="slidenum">
              <a:rPr lang="en-GB" sz="1200" smtClean="0"/>
              <a:pPr/>
              <a:t>10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D94C4FB-0C6E-4925-BE03-8D62D7DA9181}" type="slidenum">
              <a:rPr lang="en-GB" sz="1200" smtClean="0"/>
              <a:pPr/>
              <a:t>13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5AD40D-2ACE-4BF1-BAF4-279D489481A9}" type="slidenum">
              <a:rPr lang="en-GB" sz="1200" smtClean="0"/>
              <a:pPr/>
              <a:t>20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716831E-1390-4372-802E-6DEE17E17935}" type="slidenum">
              <a:rPr lang="en-GB" sz="1200" smtClean="0"/>
              <a:pPr/>
              <a:t>21</a:t>
            </a:fld>
            <a:endParaRPr lang="en-GB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d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09088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4343400"/>
            <a:ext cx="8077200" cy="914400"/>
          </a:xfrm>
          <a:solidFill>
            <a:srgbClr val="2E245D">
              <a:alpha val="0"/>
            </a:srgbClr>
          </a:solidFill>
        </p:spPr>
        <p:txBody>
          <a:bodyPr lIns="91440" rIns="91440"/>
          <a:lstStyle>
            <a:lvl1pPr algn="ctr">
              <a:defRPr sz="3500">
                <a:solidFill>
                  <a:srgbClr val="A9AC49"/>
                </a:solidFill>
              </a:defRPr>
            </a:lvl1pPr>
          </a:lstStyle>
          <a:p>
            <a:r>
              <a:rPr lang="en-IE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257800"/>
            <a:ext cx="8077200" cy="533400"/>
          </a:xfrm>
          <a:solidFill>
            <a:srgbClr val="2E245D">
              <a:alpha val="0"/>
            </a:srgbClr>
          </a:solidFill>
        </p:spPr>
        <p:txBody>
          <a:bodyPr lIns="91440" rIns="91440"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I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534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966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762000"/>
            <a:ext cx="20002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0"/>
            <a:ext cx="58483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687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214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21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135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703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83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74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501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42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</a:p>
        </p:txBody>
      </p:sp>
      <p:pic>
        <p:nvPicPr>
          <p:cNvPr id="1028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23"/>
          <p:cNvSpPr>
            <a:spLocks noChangeShapeType="1"/>
          </p:cNvSpPr>
          <p:nvPr/>
        </p:nvSpPr>
        <p:spPr bwMode="auto">
          <a:xfrm>
            <a:off x="533400" y="1447800"/>
            <a:ext cx="8001000" cy="0"/>
          </a:xfrm>
          <a:prstGeom prst="line">
            <a:avLst/>
          </a:prstGeom>
          <a:noFill/>
          <a:ln w="25400">
            <a:solidFill>
              <a:srgbClr val="A9AC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30" name="Picture 7" descr="Presentation-copy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5400"/>
            <a:ext cx="9144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500">
          <a:solidFill>
            <a:srgbClr val="646464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500">
          <a:solidFill>
            <a:srgbClr val="646464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500">
          <a:solidFill>
            <a:srgbClr val="646464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500">
          <a:solidFill>
            <a:srgbClr val="64646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file://localhost/Users/ingmar/projects/ma3_paper/slides/play.png" TargetMode="External"/><Relationship Id="rId1" Type="http://schemas.microsoft.com/office/2007/relationships/media" Target="file://localhost/Users/ingmar/projects/ma3_paper/data/avis/Poppy/06_poppy_itdoesntget.avi" TargetMode="External"/><Relationship Id="rId2" Type="http://schemas.openxmlformats.org/officeDocument/2006/relationships/video" Target="file://localhost/Users/ingmar/projects/ma3_paper/data/avis/Poppy/06_poppy_itdoesntget.avi" TargetMode="External"/><Relationship Id="rId3" Type="http://schemas.microsoft.com/office/2007/relationships/media" Target="../media/media1.mp3"/><Relationship Id="rId4" Type="http://schemas.openxmlformats.org/officeDocument/2006/relationships/audio" Target="../media/media1.mp3"/><Relationship Id="rId5" Type="http://schemas.microsoft.com/office/2007/relationships/media" Target="../media/media2.mp3"/><Relationship Id="rId6" Type="http://schemas.openxmlformats.org/officeDocument/2006/relationships/audio" Target="../media/media2.mp3"/><Relationship Id="rId7" Type="http://schemas.microsoft.com/office/2007/relationships/media" Target="../media/media3.mp3"/><Relationship Id="rId8" Type="http://schemas.openxmlformats.org/officeDocument/2006/relationships/audio" Target="../media/media3.mp3"/><Relationship Id="rId9" Type="http://schemas.microsoft.com/office/2007/relationships/media" Target="../media/media4.mp3"/><Relationship Id="rId10" Type="http://schemas.openxmlformats.org/officeDocument/2006/relationships/audio" Target="../media/media4.mp3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13" Type="http://schemas.openxmlformats.org/officeDocument/2006/relationships/image" Target="../media/image10.png"/><Relationship Id="rId14" Type="http://schemas.openxmlformats.org/officeDocument/2006/relationships/image" Target="file://localhost/Users/ingmar/projects/ma3_paper/slides/play.png" TargetMode="External"/><Relationship Id="rId1" Type="http://schemas.microsoft.com/office/2007/relationships/media" Target="file://localhost/Users/ingmar/projects/ma3_paper/data/avis/Prudence/04_prudence_theworldneeds.avi" TargetMode="External"/><Relationship Id="rId2" Type="http://schemas.openxmlformats.org/officeDocument/2006/relationships/video" Target="file://localhost/Users/ingmar/projects/ma3_paper/data/avis/Prudence/04_prudence_theworldneeds.avi" TargetMode="External"/><Relationship Id="rId3" Type="http://schemas.microsoft.com/office/2007/relationships/media" Target="../media/media5.mp3"/><Relationship Id="rId4" Type="http://schemas.openxmlformats.org/officeDocument/2006/relationships/audio" Target="../media/media5.mp3"/><Relationship Id="rId5" Type="http://schemas.microsoft.com/office/2007/relationships/media" Target="../media/media6.mp3"/><Relationship Id="rId6" Type="http://schemas.openxmlformats.org/officeDocument/2006/relationships/audio" Target="../media/media6.mp3"/><Relationship Id="rId7" Type="http://schemas.microsoft.com/office/2007/relationships/media" Target="../media/media7.mp3"/><Relationship Id="rId8" Type="http://schemas.openxmlformats.org/officeDocument/2006/relationships/audio" Target="../media/media7.mp3"/><Relationship Id="rId9" Type="http://schemas.microsoft.com/office/2007/relationships/media" Target="../media/media8.mp3"/><Relationship Id="rId10" Type="http://schemas.openxmlformats.org/officeDocument/2006/relationships/audio" Target="../media/media8.mp3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13" Type="http://schemas.openxmlformats.org/officeDocument/2006/relationships/image" Target="../media/image10.png"/><Relationship Id="rId14" Type="http://schemas.openxmlformats.org/officeDocument/2006/relationships/image" Target="file://localhost/Users/ingmar/projects/ma3_paper/slides/play.png" TargetMode="External"/><Relationship Id="rId1" Type="http://schemas.microsoft.com/office/2007/relationships/media" Target="file://localhost/Users/ingmar/projects/ma3_paper/data/avis/Spike/01_spike_italktoyou.avi" TargetMode="External"/><Relationship Id="rId2" Type="http://schemas.openxmlformats.org/officeDocument/2006/relationships/video" Target="file://localhost/Users/ingmar/projects/ma3_paper/data/avis/Spike/01_spike_italktoyou.avi" TargetMode="External"/><Relationship Id="rId3" Type="http://schemas.microsoft.com/office/2007/relationships/media" Target="../media/media9.mp3"/><Relationship Id="rId4" Type="http://schemas.openxmlformats.org/officeDocument/2006/relationships/audio" Target="../media/media9.mp3"/><Relationship Id="rId5" Type="http://schemas.microsoft.com/office/2007/relationships/media" Target="../media/media10.mp3"/><Relationship Id="rId6" Type="http://schemas.openxmlformats.org/officeDocument/2006/relationships/audio" Target="../media/media10.mp3"/><Relationship Id="rId7" Type="http://schemas.microsoft.com/office/2007/relationships/media" Target="../media/media11.mp3"/><Relationship Id="rId8" Type="http://schemas.openxmlformats.org/officeDocument/2006/relationships/audio" Target="../media/media11.mp3"/><Relationship Id="rId9" Type="http://schemas.microsoft.com/office/2007/relationships/media" Target="../media/media12.mp3"/><Relationship Id="rId10" Type="http://schemas.openxmlformats.org/officeDocument/2006/relationships/audio" Target="../media/media12.mp3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13" Type="http://schemas.openxmlformats.org/officeDocument/2006/relationships/image" Target="../media/image10.png"/><Relationship Id="rId14" Type="http://schemas.openxmlformats.org/officeDocument/2006/relationships/image" Target="file://localhost/Users/ingmar/projects/ma3_paper/slides/play.png" TargetMode="External"/><Relationship Id="rId1" Type="http://schemas.microsoft.com/office/2007/relationships/media" Target="file://localhost/Users/ingmar/projects/ma3_paper/data/avis/Obadiah/03_obadiah_itstheway.avi" TargetMode="External"/><Relationship Id="rId2" Type="http://schemas.openxmlformats.org/officeDocument/2006/relationships/video" Target="file://localhost/Users/ingmar/projects/ma3_paper/data/avis/Obadiah/03_obadiah_itstheway.avi" TargetMode="External"/><Relationship Id="rId3" Type="http://schemas.microsoft.com/office/2007/relationships/media" Target="../media/media13.mp3"/><Relationship Id="rId4" Type="http://schemas.openxmlformats.org/officeDocument/2006/relationships/audio" Target="../media/media13.mp3"/><Relationship Id="rId5" Type="http://schemas.microsoft.com/office/2007/relationships/media" Target="../media/media14.mp3"/><Relationship Id="rId6" Type="http://schemas.openxmlformats.org/officeDocument/2006/relationships/audio" Target="../media/media14.mp3"/><Relationship Id="rId7" Type="http://schemas.microsoft.com/office/2007/relationships/media" Target="../media/media15.mp3"/><Relationship Id="rId8" Type="http://schemas.openxmlformats.org/officeDocument/2006/relationships/audio" Target="../media/media15.mp3"/><Relationship Id="rId9" Type="http://schemas.microsoft.com/office/2007/relationships/media" Target="../media/media16.mp3"/><Relationship Id="rId10" Type="http://schemas.openxmlformats.org/officeDocument/2006/relationships/audio" Target="../media/media16.mp3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maine-db.e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43388"/>
            <a:ext cx="9175750" cy="9144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Facial expression as an input annotation modality for affective speech-to-speech translation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589588"/>
            <a:ext cx="9144000" cy="533400"/>
          </a:xfrm>
        </p:spPr>
        <p:txBody>
          <a:bodyPr/>
          <a:lstStyle/>
          <a:p>
            <a:pPr eaLnBrk="1" hangingPunct="1"/>
            <a:r>
              <a:rPr lang="en-IE" sz="2000" dirty="0" smtClean="0"/>
              <a:t>Éva Székely, </a:t>
            </a:r>
            <a:r>
              <a:rPr lang="en-IE" sz="2000" dirty="0" err="1" smtClean="0"/>
              <a:t>Zeeshan</a:t>
            </a:r>
            <a:r>
              <a:rPr lang="en-IE" sz="2000" dirty="0" smtClean="0"/>
              <a:t> Ahmed, </a:t>
            </a:r>
            <a:r>
              <a:rPr lang="en-IE" sz="2000" b="1" dirty="0" smtClean="0"/>
              <a:t>Ingmar Steiner</a:t>
            </a:r>
            <a:r>
              <a:rPr lang="en-IE" sz="2000" dirty="0" smtClean="0"/>
              <a:t>, Julie Carson-Berndsen </a:t>
            </a:r>
          </a:p>
          <a:p>
            <a:pPr eaLnBrk="1" hangingPunct="1"/>
            <a:r>
              <a:rPr lang="en-IE" sz="2000" dirty="0" smtClean="0"/>
              <a:t>University College Dublin</a:t>
            </a:r>
          </a:p>
          <a:p>
            <a:pPr algn="l" eaLnBrk="1" hangingPunct="1"/>
            <a:endParaRPr lang="en-IE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00348" y="731168"/>
            <a:ext cx="8536147" cy="609600"/>
          </a:xfrm>
        </p:spPr>
        <p:txBody>
          <a:bodyPr/>
          <a:lstStyle/>
          <a:p>
            <a:r>
              <a:rPr lang="en-GB" sz="3000" dirty="0" smtClean="0"/>
              <a:t>Experiment 1: Classification of facial expressions</a:t>
            </a:r>
            <a:endParaRPr lang="en-US" sz="30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4176142" cy="5040313"/>
          </a:xfrm>
        </p:spPr>
        <p:txBody>
          <a:bodyPr/>
          <a:lstStyle/>
          <a:p>
            <a:r>
              <a:rPr lang="en-US" sz="2800" dirty="0" smtClean="0"/>
              <a:t>Support Vector Machine (SVM) classifier trained on  utterances of the male operators from the SEMAINE database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535 </a:t>
            </a:r>
            <a:r>
              <a:rPr lang="en-US" sz="2800" dirty="0"/>
              <a:t>utterances used for </a:t>
            </a:r>
            <a:r>
              <a:rPr lang="en-US" sz="2800" dirty="0" smtClean="0"/>
              <a:t>training, 107 for testing</a:t>
            </a:r>
          </a:p>
          <a:p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  <p:pic>
        <p:nvPicPr>
          <p:cNvPr id="2" name="Picture 1" descr="architecture-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310856" cy="441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59080" cy="609600"/>
          </a:xfrm>
        </p:spPr>
        <p:txBody>
          <a:bodyPr/>
          <a:lstStyle/>
          <a:p>
            <a:r>
              <a:rPr lang="en-GB" sz="3000" dirty="0" smtClean="0"/>
              <a:t>Experiment 2: Perception of expressive synthesis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Perception experiment with 20 subjects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Listen </a:t>
            </a:r>
            <a:r>
              <a:rPr lang="en-GB" sz="2800" dirty="0" smtClean="0"/>
              <a:t>to natural and synthesised stimuli and choose which voice </a:t>
            </a:r>
            <a:r>
              <a:rPr lang="en-GB" sz="2800" smtClean="0"/>
              <a:t>style </a:t>
            </a:r>
            <a:r>
              <a:rPr lang="en-GB" sz="2800" smtClean="0"/>
              <a:t>describes </a:t>
            </a:r>
            <a:r>
              <a:rPr lang="en-GB" sz="2800" dirty="0" smtClean="0"/>
              <a:t>the utterance best:</a:t>
            </a:r>
          </a:p>
          <a:p>
            <a:pPr lvl="1"/>
            <a:r>
              <a:rPr lang="en-GB" sz="2400" dirty="0" smtClean="0"/>
              <a:t>Cheerful</a:t>
            </a:r>
          </a:p>
          <a:p>
            <a:pPr lvl="1"/>
            <a:r>
              <a:rPr lang="en-GB" sz="2400" dirty="0" smtClean="0"/>
              <a:t>Depressed</a:t>
            </a:r>
          </a:p>
          <a:p>
            <a:pPr lvl="1"/>
            <a:r>
              <a:rPr lang="en-GB" sz="2400" dirty="0" smtClean="0"/>
              <a:t>Aggressive</a:t>
            </a:r>
          </a:p>
          <a:p>
            <a:pPr lvl="1"/>
            <a:r>
              <a:rPr lang="en-GB" sz="2400" dirty="0" smtClean="0"/>
              <a:t>Neutral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26774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architecture-cro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4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59080" cy="609600"/>
          </a:xfrm>
        </p:spPr>
        <p:txBody>
          <a:bodyPr/>
          <a:lstStyle/>
          <a:p>
            <a:r>
              <a:rPr lang="en-GB" sz="3000" dirty="0" smtClean="0"/>
              <a:t>Experiment 2: Results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49440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Experiment 3: </a:t>
            </a:r>
            <a:r>
              <a:rPr lang="en-GB" sz="3000" dirty="0"/>
              <a:t>A</a:t>
            </a:r>
            <a:r>
              <a:rPr lang="en-GB" sz="3000" dirty="0" smtClean="0"/>
              <a:t>dequacy for S2S translation</a:t>
            </a:r>
            <a:endParaRPr lang="en-US" sz="30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8459788" cy="5040313"/>
          </a:xfrm>
        </p:spPr>
        <p:txBody>
          <a:bodyPr/>
          <a:lstStyle/>
          <a:p>
            <a:r>
              <a:rPr lang="en-US" sz="2800" dirty="0" smtClean="0"/>
              <a:t>Perceptual experiment with 14 bilingual participants</a:t>
            </a:r>
          </a:p>
          <a:p>
            <a:endParaRPr lang="en-US" sz="2800" dirty="0"/>
          </a:p>
          <a:p>
            <a:r>
              <a:rPr lang="en-US" sz="2800" dirty="0" smtClean="0"/>
              <a:t>24 utterances from SEMAINE operator data and their corresponding translation in each voice style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Listeners were asked to choose which German translation matches the original video best.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7366000" y="2667000"/>
            <a:ext cx="4429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800"/>
              <a:t>N</a:t>
            </a:r>
          </a:p>
          <a:p>
            <a:endParaRPr lang="en-GB" sz="2800"/>
          </a:p>
          <a:p>
            <a:r>
              <a:rPr lang="en-GB" sz="2800"/>
              <a:t>C</a:t>
            </a:r>
          </a:p>
          <a:p>
            <a:endParaRPr lang="en-GB" sz="2800"/>
          </a:p>
          <a:p>
            <a:r>
              <a:rPr lang="en-GB" sz="2800"/>
              <a:t>A</a:t>
            </a:r>
          </a:p>
          <a:p>
            <a:endParaRPr lang="en-GB" sz="2800"/>
          </a:p>
          <a:p>
            <a:r>
              <a:rPr lang="en-GB" sz="2800"/>
              <a:t>D</a:t>
            </a:r>
          </a:p>
        </p:txBody>
      </p:sp>
      <p:sp>
        <p:nvSpPr>
          <p:cNvPr id="82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- </a:t>
            </a:r>
            <a:r>
              <a:rPr lang="en-GB" dirty="0"/>
              <a:t>Poppy (happy</a:t>
            </a:r>
            <a:r>
              <a:rPr lang="en-GB" dirty="0" smtClean="0"/>
              <a:t>)</a:t>
            </a:r>
          </a:p>
        </p:txBody>
      </p:sp>
      <p:pic>
        <p:nvPicPr>
          <p:cNvPr id="4" name="06_poppy_itdoesntget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832"/>
            <a:ext cx="6480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  <p:pic>
        <p:nvPicPr>
          <p:cNvPr id="16" name="poppy_06_neutral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88" y="2506744"/>
            <a:ext cx="893958" cy="899999"/>
          </a:xfrm>
          <a:prstGeom prst="rect">
            <a:avLst/>
          </a:prstGeom>
        </p:spPr>
      </p:pic>
      <p:pic>
        <p:nvPicPr>
          <p:cNvPr id="18" name="poppy_06_happ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88" y="3379448"/>
            <a:ext cx="893958" cy="899999"/>
          </a:xfrm>
          <a:prstGeom prst="rect">
            <a:avLst/>
          </a:prstGeom>
        </p:spPr>
      </p:pic>
      <p:pic>
        <p:nvPicPr>
          <p:cNvPr id="20" name="poppy_06_angry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88" y="4243544"/>
            <a:ext cx="893958" cy="899999"/>
          </a:xfrm>
          <a:prstGeom prst="rect">
            <a:avLst/>
          </a:prstGeom>
        </p:spPr>
      </p:pic>
      <p:pic>
        <p:nvPicPr>
          <p:cNvPr id="23" name="poppy_06_sad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88" y="5107640"/>
            <a:ext cx="893958" cy="89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7366000" y="2667000"/>
            <a:ext cx="4429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800"/>
              <a:t>N</a:t>
            </a:r>
          </a:p>
          <a:p>
            <a:endParaRPr lang="en-GB" sz="2800"/>
          </a:p>
          <a:p>
            <a:r>
              <a:rPr lang="en-GB" sz="2800"/>
              <a:t>C</a:t>
            </a:r>
          </a:p>
          <a:p>
            <a:endParaRPr lang="en-GB" sz="2800"/>
          </a:p>
          <a:p>
            <a:r>
              <a:rPr lang="en-GB" sz="2800"/>
              <a:t>A</a:t>
            </a:r>
          </a:p>
          <a:p>
            <a:endParaRPr lang="en-GB" sz="2800"/>
          </a:p>
          <a:p>
            <a:r>
              <a:rPr lang="en-GB" sz="2800"/>
              <a:t>D</a:t>
            </a:r>
          </a:p>
        </p:txBody>
      </p:sp>
      <p:sp>
        <p:nvSpPr>
          <p:cNvPr id="92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- </a:t>
            </a:r>
            <a:r>
              <a:rPr lang="en-GB" dirty="0"/>
              <a:t>Prudence </a:t>
            </a:r>
            <a:r>
              <a:rPr lang="en-GB" dirty="0" smtClean="0"/>
              <a:t>(neutral)</a:t>
            </a:r>
          </a:p>
        </p:txBody>
      </p:sp>
      <p:pic>
        <p:nvPicPr>
          <p:cNvPr id="10" name="04_prudence_theworldneeds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832"/>
            <a:ext cx="6480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  <p:pic>
        <p:nvPicPr>
          <p:cNvPr id="16" name="prudence_04_neutral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92" y="2509112"/>
            <a:ext cx="893958" cy="899999"/>
          </a:xfrm>
          <a:prstGeom prst="rect">
            <a:avLst/>
          </a:prstGeom>
        </p:spPr>
      </p:pic>
      <p:pic>
        <p:nvPicPr>
          <p:cNvPr id="17" name="prudence_04_happ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92" y="3372129"/>
            <a:ext cx="893958" cy="899999"/>
          </a:xfrm>
          <a:prstGeom prst="rect">
            <a:avLst/>
          </a:prstGeom>
        </p:spPr>
      </p:pic>
      <p:pic>
        <p:nvPicPr>
          <p:cNvPr id="18" name="prudence_04_angry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735" y="4243544"/>
            <a:ext cx="893958" cy="899999"/>
          </a:xfrm>
          <a:prstGeom prst="rect">
            <a:avLst/>
          </a:prstGeom>
        </p:spPr>
      </p:pic>
      <p:pic>
        <p:nvPicPr>
          <p:cNvPr id="19" name="prudence_04_sad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735" y="5107640"/>
            <a:ext cx="893958" cy="89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7366000" y="2667000"/>
            <a:ext cx="4429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800"/>
              <a:t>N</a:t>
            </a:r>
          </a:p>
          <a:p>
            <a:endParaRPr lang="en-GB" sz="2800"/>
          </a:p>
          <a:p>
            <a:r>
              <a:rPr lang="en-GB" sz="2800"/>
              <a:t>C</a:t>
            </a:r>
          </a:p>
          <a:p>
            <a:endParaRPr lang="en-GB" sz="2800"/>
          </a:p>
          <a:p>
            <a:r>
              <a:rPr lang="en-GB" sz="2800"/>
              <a:t>A</a:t>
            </a:r>
          </a:p>
          <a:p>
            <a:endParaRPr lang="en-GB" sz="2800"/>
          </a:p>
          <a:p>
            <a:r>
              <a:rPr lang="en-GB" sz="2800"/>
              <a:t>D</a:t>
            </a:r>
          </a:p>
        </p:txBody>
      </p:sp>
      <p:sp>
        <p:nvSpPr>
          <p:cNvPr id="102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- </a:t>
            </a:r>
            <a:r>
              <a:rPr lang="en-GB" dirty="0"/>
              <a:t>Spike (angry)</a:t>
            </a:r>
            <a:endParaRPr lang="en-GB" dirty="0" smtClean="0"/>
          </a:p>
        </p:txBody>
      </p:sp>
      <p:pic>
        <p:nvPicPr>
          <p:cNvPr id="4" name="01_spike_italktoyou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832"/>
            <a:ext cx="64801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  <p:pic>
        <p:nvPicPr>
          <p:cNvPr id="14" name="spike_01_neutral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40" y="2509112"/>
            <a:ext cx="893958" cy="899999"/>
          </a:xfrm>
          <a:prstGeom prst="rect">
            <a:avLst/>
          </a:prstGeom>
        </p:spPr>
      </p:pic>
      <p:pic>
        <p:nvPicPr>
          <p:cNvPr id="15" name="spike_01_happ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40" y="3381816"/>
            <a:ext cx="893958" cy="899999"/>
          </a:xfrm>
          <a:prstGeom prst="rect">
            <a:avLst/>
          </a:prstGeom>
        </p:spPr>
      </p:pic>
      <p:pic>
        <p:nvPicPr>
          <p:cNvPr id="16" name="spike_01_angry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40" y="4243544"/>
            <a:ext cx="893958" cy="899999"/>
          </a:xfrm>
          <a:prstGeom prst="rect">
            <a:avLst/>
          </a:prstGeom>
        </p:spPr>
      </p:pic>
      <p:pic>
        <p:nvPicPr>
          <p:cNvPr id="17" name="spike_01_sad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40" y="5107640"/>
            <a:ext cx="893958" cy="89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3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5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7366000" y="2667000"/>
            <a:ext cx="4429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800"/>
              <a:t>N</a:t>
            </a:r>
          </a:p>
          <a:p>
            <a:endParaRPr lang="en-GB" sz="2800"/>
          </a:p>
          <a:p>
            <a:r>
              <a:rPr lang="en-GB" sz="2800"/>
              <a:t>C</a:t>
            </a:r>
          </a:p>
          <a:p>
            <a:endParaRPr lang="en-GB" sz="2800"/>
          </a:p>
          <a:p>
            <a:r>
              <a:rPr lang="en-GB" sz="2800"/>
              <a:t>A</a:t>
            </a:r>
          </a:p>
          <a:p>
            <a:endParaRPr lang="en-GB" sz="2800"/>
          </a:p>
          <a:p>
            <a:r>
              <a:rPr lang="en-GB" sz="2800"/>
              <a:t>D</a:t>
            </a:r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- </a:t>
            </a:r>
            <a:r>
              <a:rPr lang="en-GB" dirty="0"/>
              <a:t>Obadiah (sad</a:t>
            </a:r>
            <a:r>
              <a:rPr lang="en-GB" dirty="0" smtClean="0"/>
              <a:t>)</a:t>
            </a:r>
          </a:p>
        </p:txBody>
      </p:sp>
      <p:pic>
        <p:nvPicPr>
          <p:cNvPr id="10" name="03_obadiah_itstheway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832"/>
            <a:ext cx="64801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  <p:pic>
        <p:nvPicPr>
          <p:cNvPr id="16" name="obadiah_03_neutral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48" y="2509112"/>
            <a:ext cx="893958" cy="899999"/>
          </a:xfrm>
          <a:prstGeom prst="rect">
            <a:avLst/>
          </a:prstGeom>
        </p:spPr>
      </p:pic>
      <p:pic>
        <p:nvPicPr>
          <p:cNvPr id="17" name="obadiah_03_happ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48" y="3381816"/>
            <a:ext cx="893958" cy="899999"/>
          </a:xfrm>
          <a:prstGeom prst="rect">
            <a:avLst/>
          </a:prstGeom>
        </p:spPr>
      </p:pic>
      <p:pic>
        <p:nvPicPr>
          <p:cNvPr id="18" name="obadiah_03_angry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48" y="4247660"/>
            <a:ext cx="893958" cy="899999"/>
          </a:xfrm>
          <a:prstGeom prst="rect">
            <a:avLst/>
          </a:prstGeom>
        </p:spPr>
      </p:pic>
      <p:pic>
        <p:nvPicPr>
          <p:cNvPr id="19" name="obadiah_03_sad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48" y="5107640"/>
            <a:ext cx="893958" cy="89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2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chitecture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4824536" cy="4946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</a:t>
            </a:r>
            <a:r>
              <a:rPr lang="en-GB" sz="2800" dirty="0" smtClean="0"/>
              <a:t> 3: Results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49642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Preserving the paralinguistic content of a message across languages is possible with significantly greater than chance accuracy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Visual emotion classifier performed with an overall 63.5% accuracy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i="1" dirty="0" smtClean="0"/>
              <a:t>Cheerful/happy</a:t>
            </a:r>
            <a:r>
              <a:rPr lang="en-GB" sz="2800" dirty="0" smtClean="0"/>
              <a:t> is often mistaken for </a:t>
            </a:r>
            <a:r>
              <a:rPr lang="en-GB" sz="2800" i="1" dirty="0" smtClean="0"/>
              <a:t>neutral </a:t>
            </a:r>
            <a:r>
              <a:rPr lang="en-GB" sz="2800" dirty="0" smtClean="0"/>
              <a:t>(conditioned by the voice)</a:t>
            </a:r>
            <a:r>
              <a:rPr lang="en-GB" sz="2800" i="1" dirty="0" smtClean="0"/>
              <a:t> </a:t>
            </a:r>
          </a:p>
          <a:p>
            <a:endParaRPr lang="en-GB" sz="2800" i="1" dirty="0"/>
          </a:p>
        </p:txBody>
      </p:sp>
      <p:sp>
        <p:nvSpPr>
          <p:cNvPr id="4" name="Rectangle 3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43169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23850" y="1486619"/>
            <a:ext cx="8459788" cy="5038725"/>
          </a:xfrm>
        </p:spPr>
        <p:txBody>
          <a:bodyPr/>
          <a:lstStyle/>
          <a:p>
            <a:r>
              <a:rPr lang="en-GB" sz="3200" dirty="0" smtClean="0"/>
              <a:t>Expressive speech synthesis in human interaction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Speech-to-speech translation: </a:t>
            </a:r>
            <a:r>
              <a:rPr lang="en-GB" sz="3200" dirty="0" err="1" smtClean="0"/>
              <a:t>audiovisual</a:t>
            </a:r>
            <a:r>
              <a:rPr lang="en-GB" sz="3200" dirty="0" smtClean="0"/>
              <a:t> input, affective state does not need to be predicted from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Future Work</a:t>
            </a:r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23850" y="1557039"/>
            <a:ext cx="8459788" cy="5040313"/>
          </a:xfrm>
        </p:spPr>
        <p:txBody>
          <a:bodyPr/>
          <a:lstStyle/>
          <a:p>
            <a:r>
              <a:rPr lang="en-GB" sz="2800" dirty="0" smtClean="0"/>
              <a:t>Extending the classifier to compute the prediction of the affective state of the user based on </a:t>
            </a:r>
            <a:r>
              <a:rPr lang="en-GB" sz="2800" dirty="0" smtClean="0">
                <a:solidFill>
                  <a:schemeClr val="accent2"/>
                </a:solidFill>
              </a:rPr>
              <a:t>acoustic and prosodic analysis</a:t>
            </a:r>
            <a:r>
              <a:rPr lang="en-GB" sz="2800" dirty="0" smtClean="0"/>
              <a:t> as well as facial expressions.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Demonstration of the prototype system that takes </a:t>
            </a:r>
            <a:r>
              <a:rPr lang="en-GB" sz="2800" dirty="0" smtClean="0">
                <a:solidFill>
                  <a:schemeClr val="accent2"/>
                </a:solidFill>
              </a:rPr>
              <a:t>live input</a:t>
            </a:r>
            <a:r>
              <a:rPr lang="en-GB" sz="2800" dirty="0" smtClean="0">
                <a:solidFill>
                  <a:srgbClr val="009900"/>
                </a:solidFill>
              </a:rPr>
              <a:t> </a:t>
            </a:r>
            <a:r>
              <a:rPr lang="en-GB" sz="2800" dirty="0" smtClean="0"/>
              <a:t>through a </a:t>
            </a:r>
            <a:r>
              <a:rPr lang="en-GB" sz="2800" dirty="0" err="1" smtClean="0"/>
              <a:t>webcamera</a:t>
            </a:r>
            <a:r>
              <a:rPr lang="en-GB" sz="2800" dirty="0" smtClean="0"/>
              <a:t> and microphone.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Integration of a </a:t>
            </a:r>
            <a:r>
              <a:rPr lang="en-GB" sz="2800" dirty="0" smtClean="0">
                <a:solidFill>
                  <a:schemeClr val="accent2"/>
                </a:solidFill>
              </a:rPr>
              <a:t>speech recogniser </a:t>
            </a:r>
            <a:r>
              <a:rPr lang="en-GB" sz="2800" dirty="0" smtClean="0"/>
              <a:t>and a </a:t>
            </a:r>
            <a:r>
              <a:rPr lang="en-GB" sz="2800" dirty="0" smtClean="0">
                <a:solidFill>
                  <a:schemeClr val="accent2"/>
                </a:solidFill>
              </a:rPr>
              <a:t>machine translation </a:t>
            </a:r>
            <a:r>
              <a:rPr lang="en-GB" sz="2800" dirty="0" smtClean="0"/>
              <a:t>component</a:t>
            </a:r>
            <a:endParaRPr lang="en-IE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9750" y="3284538"/>
            <a:ext cx="8001000" cy="609600"/>
          </a:xfrm>
        </p:spPr>
        <p:txBody>
          <a:bodyPr/>
          <a:lstStyle/>
          <a:p>
            <a:pPr algn="ctr"/>
            <a:r>
              <a:rPr lang="en-GB" sz="4400" smtClean="0"/>
              <a:t>Questions?</a:t>
            </a:r>
            <a:endParaRPr lang="en-US" sz="4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Goal: Transferring paralinguistic information from source to target language by means of an intermediate, symbolic representation: facial </a:t>
            </a:r>
            <a:r>
              <a:rPr lang="en-GB" sz="3200" dirty="0" smtClean="0"/>
              <a:t>expression </a:t>
            </a:r>
            <a:r>
              <a:rPr lang="en-GB" sz="3200" dirty="0"/>
              <a:t>as an input annotation modality</a:t>
            </a:r>
            <a:r>
              <a:rPr lang="en-GB" sz="3200" dirty="0" smtClean="0"/>
              <a:t>.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FEAST: Facial Expression-based Affective Speech Translation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50047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Architecture of FEAST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  <p:pic>
        <p:nvPicPr>
          <p:cNvPr id="4" name="Picture 3" descr="architecture-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040560" cy="4634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Face detection and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72241"/>
            <a:ext cx="8001000" cy="4876800"/>
          </a:xfrm>
        </p:spPr>
        <p:txBody>
          <a:bodyPr/>
          <a:lstStyle/>
          <a:p>
            <a:r>
              <a:rPr lang="en-GB" dirty="0" smtClean="0"/>
              <a:t>SHORE library for real-time face detection and analysis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r="1450"/>
          <a:stretch>
            <a:fillRect/>
          </a:stretch>
        </p:blipFill>
        <p:spPr bwMode="auto">
          <a:xfrm>
            <a:off x="1330325" y="1916832"/>
            <a:ext cx="63087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46040" y="6143536"/>
            <a:ext cx="5094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http://www.iis.fraunhofer.de/en/bf/bsy/produkte/shore/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81976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Emotion classification and style </a:t>
            </a:r>
            <a:r>
              <a:rPr lang="en-GB" dirty="0" smtClean="0"/>
              <a:t>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Aim of the facial expression analysis in FEAST system: a single decision regarding the emotional state of the speaker </a:t>
            </a:r>
            <a:r>
              <a:rPr lang="en-GB" sz="2800" dirty="0" smtClean="0">
                <a:solidFill>
                  <a:schemeClr val="accent2"/>
                </a:solidFill>
              </a:rPr>
              <a:t>over each utterance</a:t>
            </a:r>
          </a:p>
          <a:p>
            <a:endParaRPr lang="en-GB" sz="2800" dirty="0">
              <a:solidFill>
                <a:schemeClr val="accent2"/>
              </a:solidFill>
            </a:endParaRPr>
          </a:p>
          <a:p>
            <a:r>
              <a:rPr lang="en-GB" sz="2800" dirty="0" smtClean="0">
                <a:solidFill>
                  <a:schemeClr val="accent2"/>
                </a:solidFill>
              </a:rPr>
              <a:t>Visual emotion classifier</a:t>
            </a:r>
            <a:r>
              <a:rPr lang="en-GB" sz="2800" dirty="0" smtClean="0"/>
              <a:t>, trained on segments of the SEMAINE database, with input features from SHORE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13364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Expressive speech synthesis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Expressive unit-selection synthesis using the open-source synthesis platform </a:t>
            </a:r>
            <a:r>
              <a:rPr lang="en-GB" sz="2800" dirty="0" smtClean="0"/>
              <a:t>MARY TTS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German male voice </a:t>
            </a:r>
            <a:r>
              <a:rPr lang="en-GB" sz="2800" dirty="0" err="1" smtClean="0">
                <a:latin typeface="Courier New" pitchFamily="49" charset="0"/>
                <a:cs typeface="Courier New" pitchFamily="49" charset="0"/>
              </a:rPr>
              <a:t>dfki</a:t>
            </a:r>
            <a:r>
              <a:rPr lang="en-GB" sz="28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800" dirty="0" err="1" smtClean="0">
                <a:latin typeface="Courier New" pitchFamily="49" charset="0"/>
                <a:cs typeface="Courier New" pitchFamily="49" charset="0"/>
              </a:rPr>
              <a:t>pavoque</a:t>
            </a:r>
            <a:r>
              <a:rPr lang="en-GB" sz="2800" dirty="0" smtClean="0">
                <a:latin typeface="Courier New" pitchFamily="49" charset="0"/>
                <a:cs typeface="Courier New" pitchFamily="49" charset="0"/>
              </a:rPr>
              <a:t>-styles</a:t>
            </a:r>
            <a:r>
              <a:rPr lang="en-GB" sz="2800" dirty="0">
                <a:cs typeface="Courier New" pitchFamily="49" charset="0"/>
              </a:rPr>
              <a:t>:</a:t>
            </a:r>
            <a:endParaRPr lang="en-GB" sz="2800" dirty="0" smtClean="0"/>
          </a:p>
          <a:p>
            <a:pPr lvl="1"/>
            <a:r>
              <a:rPr lang="en-GB" sz="2400" dirty="0" smtClean="0"/>
              <a:t>Cheerful</a:t>
            </a:r>
          </a:p>
          <a:p>
            <a:pPr lvl="1"/>
            <a:r>
              <a:rPr lang="en-GB" sz="2400" dirty="0" smtClean="0"/>
              <a:t>Depressed</a:t>
            </a:r>
          </a:p>
          <a:p>
            <a:pPr lvl="1"/>
            <a:r>
              <a:rPr lang="en-GB" sz="2400" dirty="0" smtClean="0"/>
              <a:t>Aggressive</a:t>
            </a:r>
          </a:p>
          <a:p>
            <a:pPr lvl="1"/>
            <a:r>
              <a:rPr lang="en-GB" sz="2400" dirty="0" smtClean="0"/>
              <a:t>Neutral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76882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SEMAINE database (</a:t>
            </a:r>
            <a:r>
              <a:rPr lang="en-GB" dirty="0" smtClean="0">
                <a:hlinkClick r:id="rId2"/>
              </a:rPr>
              <a:t>semaine-db.eu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 smtClean="0"/>
              <a:t>Audiovisual</a:t>
            </a:r>
            <a:r>
              <a:rPr lang="en-GB" sz="2800" dirty="0" smtClean="0"/>
              <a:t> database collected to study natural social signals occurring in English conversations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Conversations with four emotionally stereotyped characters:</a:t>
            </a:r>
          </a:p>
          <a:p>
            <a:pPr lvl="1"/>
            <a:r>
              <a:rPr lang="en-GB" sz="2400" dirty="0" smtClean="0"/>
              <a:t>Poppy (happy, outgoing)</a:t>
            </a:r>
          </a:p>
          <a:p>
            <a:pPr lvl="1"/>
            <a:r>
              <a:rPr lang="en-GB" sz="2400" dirty="0" smtClean="0"/>
              <a:t>Obadiah (sad, depressive)</a:t>
            </a:r>
          </a:p>
          <a:p>
            <a:pPr lvl="1"/>
            <a:r>
              <a:rPr lang="en-GB" sz="2400" dirty="0" smtClean="0"/>
              <a:t>Spike (angry, confrontational)</a:t>
            </a:r>
          </a:p>
          <a:p>
            <a:pPr lvl="1"/>
            <a:r>
              <a:rPr lang="en-GB" sz="2400" dirty="0" smtClean="0"/>
              <a:t>Prudence (even tempered, sensible)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21395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04528"/>
            <a:ext cx="80010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i="1" dirty="0"/>
              <a:t>Does the system accurately classify emotion on the utterance level, based on </a:t>
            </a:r>
            <a:r>
              <a:rPr lang="en-GB" sz="2800" i="1" dirty="0" smtClean="0"/>
              <a:t>the facial </a:t>
            </a:r>
            <a:r>
              <a:rPr lang="en-GB" sz="2800" i="1" dirty="0"/>
              <a:t>expression in the video input</a:t>
            </a:r>
            <a:r>
              <a:rPr lang="en-GB" sz="2800" i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i="1" dirty="0"/>
          </a:p>
          <a:p>
            <a:pPr marL="514350" indent="-514350">
              <a:buFont typeface="+mj-lt"/>
              <a:buAutoNum type="arabicPeriod"/>
            </a:pPr>
            <a:r>
              <a:rPr lang="en-GB" sz="2800" i="1" dirty="0" smtClean="0"/>
              <a:t>Do </a:t>
            </a:r>
            <a:r>
              <a:rPr lang="en-GB" sz="2800" i="1" dirty="0"/>
              <a:t>the synthetic voice styles succeed </a:t>
            </a:r>
            <a:r>
              <a:rPr lang="en-GB" sz="2800" i="1" dirty="0" smtClean="0"/>
              <a:t>in conveying </a:t>
            </a:r>
            <a:r>
              <a:rPr lang="en-GB" sz="2800" i="1" dirty="0"/>
              <a:t>the target emotion category</a:t>
            </a:r>
            <a:r>
              <a:rPr lang="en-GB" sz="2800" i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i="1" dirty="0"/>
          </a:p>
          <a:p>
            <a:pPr marL="514350" indent="-514350">
              <a:buFont typeface="+mj-lt"/>
              <a:buAutoNum type="arabicPeriod"/>
            </a:pPr>
            <a:r>
              <a:rPr lang="en-GB" sz="2800" i="1" dirty="0" smtClean="0"/>
              <a:t>Do </a:t>
            </a:r>
            <a:r>
              <a:rPr lang="en-GB" sz="2800" i="1" dirty="0"/>
              <a:t>listeners agree with the cross-lingual transfer of paralinguistic information </a:t>
            </a:r>
            <a:r>
              <a:rPr lang="en-GB" sz="2800" i="1" dirty="0" smtClean="0"/>
              <a:t>from the </a:t>
            </a:r>
            <a:r>
              <a:rPr lang="en-GB" sz="2800" i="1" dirty="0"/>
              <a:t>multimodal stimuli to the expressive synthetic output?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2328" y="-64886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kern="0" dirty="0">
                <a:solidFill>
                  <a:srgbClr val="A9AC49"/>
                </a:solidFill>
                <a:latin typeface="Arial"/>
                <a:ea typeface="ＭＳ Ｐゴシック"/>
              </a:rPr>
              <a:t>Facial expression as an input annotation modality for affective speech-to-speech translation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50237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NGL_Template">
  <a:themeElements>
    <a:clrScheme name="CNGL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NGL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NGL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L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L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L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L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L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L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L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L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L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L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L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CNGL_Template</Template>
  <TotalTime>5230</TotalTime>
  <Words>968</Words>
  <Application>Microsoft Macintosh PowerPoint</Application>
  <PresentationFormat>On-screen Show (4:3)</PresentationFormat>
  <Paragraphs>139</Paragraphs>
  <Slides>21</Slides>
  <Notes>7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1_CNGL_Template</vt:lpstr>
      <vt:lpstr>Facial expression as an input annotation modality for affective speech-to-speech translation</vt:lpstr>
      <vt:lpstr>Introduction</vt:lpstr>
      <vt:lpstr>Introduction</vt:lpstr>
      <vt:lpstr>System Architecture of FEAST</vt:lpstr>
      <vt:lpstr>Face detection and analysis</vt:lpstr>
      <vt:lpstr>Emotion classification and style selection</vt:lpstr>
      <vt:lpstr>Expressive speech synthesis</vt:lpstr>
      <vt:lpstr>The SEMAINE database (semaine-db.eu)</vt:lpstr>
      <vt:lpstr>Evaluation experiments</vt:lpstr>
      <vt:lpstr>Experiment 1: Classification of facial expressions</vt:lpstr>
      <vt:lpstr>Experiment 2: Perception of expressive synthesis</vt:lpstr>
      <vt:lpstr>Experiment 2: Results</vt:lpstr>
      <vt:lpstr>Experiment 3: Adequacy for S2S translation</vt:lpstr>
      <vt:lpstr>Examples - Poppy (happy)</vt:lpstr>
      <vt:lpstr>Examples - Prudence (neutral)</vt:lpstr>
      <vt:lpstr>Examples - Spike (angry)</vt:lpstr>
      <vt:lpstr>Examples - Obadiah (sad)</vt:lpstr>
      <vt:lpstr>Experiment 3: Results</vt:lpstr>
      <vt:lpstr>Conclusion</vt:lpstr>
      <vt:lpstr>Future Work</vt:lpstr>
      <vt:lpstr>Questions?</vt:lpstr>
    </vt:vector>
  </TitlesOfParts>
  <Company>DCU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gjones</dc:creator>
  <cp:lastModifiedBy>Ingmar Steiner</cp:lastModifiedBy>
  <cp:revision>454</cp:revision>
  <dcterms:created xsi:type="dcterms:W3CDTF">2011-06-29T10:50:19Z</dcterms:created>
  <dcterms:modified xsi:type="dcterms:W3CDTF">2012-09-15T14:10:54Z</dcterms:modified>
</cp:coreProperties>
</file>